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70"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306"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71F929-034E-4451-BA46-9BFCAB51E8AC}" type="datetimeFigureOut">
              <a:rPr lang="en-US" smtClean="0"/>
              <a:t>11/12/2013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783CA0-3F99-4B55-8D5D-24375E7C5993}" type="slidenum">
              <a:rPr lang="en-US" smtClean="0"/>
              <a:t>‹#›</a:t>
            </a:fld>
            <a:endParaRPr lang="en-US"/>
          </a:p>
        </p:txBody>
      </p:sp>
    </p:spTree>
    <p:extLst>
      <p:ext uri="{BB962C8B-B14F-4D97-AF65-F5344CB8AC3E}">
        <p14:creationId xmlns:p14="http://schemas.microsoft.com/office/powerpoint/2010/main" val="4246770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783CA0-3F99-4B55-8D5D-24375E7C5993}" type="slidenum">
              <a:rPr lang="en-US" smtClean="0"/>
              <a:t>11</a:t>
            </a:fld>
            <a:endParaRPr lang="en-US"/>
          </a:p>
        </p:txBody>
      </p:sp>
    </p:spTree>
    <p:extLst>
      <p:ext uri="{BB962C8B-B14F-4D97-AF65-F5344CB8AC3E}">
        <p14:creationId xmlns:p14="http://schemas.microsoft.com/office/powerpoint/2010/main" val="1408962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1F211FC5-0E23-48CF-95AC-12A6BBBDC093}" type="datetimeFigureOut">
              <a:rPr lang="en-US" smtClean="0"/>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9DC90-362A-4763-9582-2AD31F791F7B}"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211FC5-0E23-48CF-95AC-12A6BBBDC093}" type="datetimeFigureOut">
              <a:rPr lang="en-US" smtClean="0"/>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9DC90-362A-4763-9582-2AD31F791F7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211FC5-0E23-48CF-95AC-12A6BBBDC093}" type="datetimeFigureOut">
              <a:rPr lang="en-US" smtClean="0"/>
              <a:t>11/12/2013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4F79DC90-362A-4763-9582-2AD31F791F7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211FC5-0E23-48CF-95AC-12A6BBBDC093}" type="datetimeFigureOut">
              <a:rPr lang="en-US" smtClean="0"/>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9DC90-362A-4763-9582-2AD31F791F7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F211FC5-0E23-48CF-95AC-12A6BBBDC093}" type="datetimeFigureOut">
              <a:rPr lang="en-US" smtClean="0"/>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9DC90-362A-4763-9582-2AD31F791F7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F211FC5-0E23-48CF-95AC-12A6BBBDC093}" type="datetimeFigureOut">
              <a:rPr lang="en-US" smtClean="0"/>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9DC90-362A-4763-9582-2AD31F791F7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F211FC5-0E23-48CF-95AC-12A6BBBDC093}" type="datetimeFigureOut">
              <a:rPr lang="en-US" smtClean="0"/>
              <a:t>11/12/2013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79DC90-362A-4763-9582-2AD31F791F7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F211FC5-0E23-48CF-95AC-12A6BBBDC093}" type="datetimeFigureOut">
              <a:rPr lang="en-US" smtClean="0"/>
              <a:t>11/12/2013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79DC90-362A-4763-9582-2AD31F791F7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211FC5-0E23-48CF-95AC-12A6BBBDC093}" type="datetimeFigureOut">
              <a:rPr lang="en-US" smtClean="0"/>
              <a:t>11/12/2013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79DC90-362A-4763-9582-2AD31F791F7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F211FC5-0E23-48CF-95AC-12A6BBBDC093}" type="datetimeFigureOut">
              <a:rPr lang="en-US" smtClean="0"/>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9DC90-362A-4763-9582-2AD31F791F7B}"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F211FC5-0E23-48CF-95AC-12A6BBBDC093}" type="datetimeFigureOut">
              <a:rPr lang="en-US" smtClean="0"/>
              <a:t>11/12/2013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4F79DC90-362A-4763-9582-2AD31F791F7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F211FC5-0E23-48CF-95AC-12A6BBBDC093}" type="datetimeFigureOut">
              <a:rPr lang="en-US" smtClean="0"/>
              <a:t>11/12/2013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4F79DC90-362A-4763-9582-2AD31F791F7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United States Foreign Policy in the Early Republic and 1800s</a:t>
            </a:r>
            <a:endParaRPr lang="en-US" dirty="0"/>
          </a:p>
        </p:txBody>
      </p:sp>
      <p:sp>
        <p:nvSpPr>
          <p:cNvPr id="3" name="Subtitle 2"/>
          <p:cNvSpPr>
            <a:spLocks noGrp="1"/>
          </p:cNvSpPr>
          <p:nvPr>
            <p:ph type="subTitle" idx="1"/>
          </p:nvPr>
        </p:nvSpPr>
        <p:spPr/>
        <p:txBody>
          <a:bodyPr/>
          <a:lstStyle/>
          <a:p>
            <a:r>
              <a:rPr lang="en-US" dirty="0" smtClean="0"/>
              <a:t>United States Foreign Policy, 1776 - 1850</a:t>
            </a:r>
            <a:endParaRPr lang="en-US" dirty="0"/>
          </a:p>
        </p:txBody>
      </p:sp>
    </p:spTree>
    <p:extLst>
      <p:ext uri="{BB962C8B-B14F-4D97-AF65-F5344CB8AC3E}">
        <p14:creationId xmlns:p14="http://schemas.microsoft.com/office/powerpoint/2010/main" val="38874196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Seminole Wars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13234" r="13234"/>
          <a:stretch>
            <a:fillRect/>
          </a:stretch>
        </p:blipFill>
        <p:spPr/>
      </p:pic>
      <p:sp>
        <p:nvSpPr>
          <p:cNvPr id="4" name="Text Placeholder 3"/>
          <p:cNvSpPr>
            <a:spLocks noGrp="1"/>
          </p:cNvSpPr>
          <p:nvPr>
            <p:ph type="body" sz="half" idx="2"/>
          </p:nvPr>
        </p:nvSpPr>
        <p:spPr>
          <a:xfrm>
            <a:off x="164592" y="1728216"/>
            <a:ext cx="2502408" cy="4824984"/>
          </a:xfrm>
        </p:spPr>
        <p:txBody>
          <a:bodyPr>
            <a:normAutofit/>
          </a:bodyPr>
          <a:lstStyle/>
          <a:p>
            <a:r>
              <a:rPr lang="en-US" dirty="0"/>
              <a:t>On two occasions, the United States Army invaded Florida in an effort to dispossess the Seminole Tribe of their land.  The tribe never surrendered their land to the United States military.  </a:t>
            </a:r>
            <a:r>
              <a:rPr lang="en-US" dirty="0" smtClean="0"/>
              <a:t>A young Andrew Jackson led the first series of wars against the Seminole tribe, even before the United States had claimed the land from the Spanish.  As the tribe retreated farther and farther into the swamplands of the south central portion of the state, the US military became less inclined to pursue.  The Seminoles were known for their acceptance of runaway slaves into their tribe in later years.  </a:t>
            </a:r>
            <a:endParaRPr lang="en-US" dirty="0"/>
          </a:p>
          <a:p>
            <a:r>
              <a:rPr lang="en-US" dirty="0"/>
              <a:t> </a:t>
            </a:r>
          </a:p>
          <a:p>
            <a:endParaRPr lang="en-US" dirty="0"/>
          </a:p>
        </p:txBody>
      </p:sp>
    </p:spTree>
    <p:extLst>
      <p:ext uri="{BB962C8B-B14F-4D97-AF65-F5344CB8AC3E}">
        <p14:creationId xmlns:p14="http://schemas.microsoft.com/office/powerpoint/2010/main" val="3381942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Stephen F. Austin and the Settlers of </a:t>
            </a:r>
            <a:r>
              <a:rPr lang="en-US" dirty="0" err="1" smtClean="0"/>
              <a:t>Tejas</a:t>
            </a:r>
            <a:r>
              <a:rPr lang="en-US" dirty="0" smtClean="0"/>
              <a:t>…</a:t>
            </a:r>
            <a:endParaRPr lang="en-US" dirty="0"/>
          </a:p>
        </p:txBody>
      </p:sp>
      <p:sp>
        <p:nvSpPr>
          <p:cNvPr id="4" name="Text Placeholder 3"/>
          <p:cNvSpPr>
            <a:spLocks noGrp="1"/>
          </p:cNvSpPr>
          <p:nvPr>
            <p:ph type="body" sz="half" idx="2"/>
          </p:nvPr>
        </p:nvSpPr>
        <p:spPr/>
        <p:txBody>
          <a:bodyPr/>
          <a:lstStyle/>
          <a:p>
            <a:r>
              <a:rPr lang="en-US" dirty="0"/>
              <a:t>During the 1820s, the sovereign nation of Mexico invited Americans to settle in their northernmost province, </a:t>
            </a:r>
            <a:r>
              <a:rPr lang="en-US" dirty="0" err="1"/>
              <a:t>Tejas</a:t>
            </a:r>
            <a:r>
              <a:rPr lang="en-US" dirty="0"/>
              <a:t>.  The settlers, led by Stephen F. Austin, agreed to two conditions: they would convert to Catholicism and they would not bring slaves into the new territory.  By the end of the 1830s, Texas was an independent nation.  They were not Catholic.  They held slaves.  And, they wanted to annexed by the United States of America. </a:t>
            </a:r>
          </a:p>
          <a:p>
            <a:endParaRPr lang="en-US" dirty="0"/>
          </a:p>
        </p:txBody>
      </p:sp>
      <p:pic>
        <p:nvPicPr>
          <p:cNvPr id="9" name="Picture Placeholder 8"/>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16103" b="16103"/>
          <a:stretch>
            <a:fillRect/>
          </a:stretch>
        </p:blipFill>
        <p:spPr/>
      </p:pic>
    </p:spTree>
    <p:extLst>
      <p:ext uri="{BB962C8B-B14F-4D97-AF65-F5344CB8AC3E}">
        <p14:creationId xmlns:p14="http://schemas.microsoft.com/office/powerpoint/2010/main" val="3271341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Adams-</a:t>
            </a:r>
            <a:r>
              <a:rPr lang="en-US" dirty="0" err="1" smtClean="0"/>
              <a:t>Onis</a:t>
            </a:r>
            <a:r>
              <a:rPr lang="en-US" dirty="0" smtClean="0"/>
              <a:t> Treaty of 1819</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5136" r="5136"/>
          <a:stretch>
            <a:fillRect/>
          </a:stretch>
        </p:blipFill>
        <p:spPr/>
      </p:pic>
      <p:sp>
        <p:nvSpPr>
          <p:cNvPr id="4" name="Text Placeholder 3"/>
          <p:cNvSpPr>
            <a:spLocks noGrp="1"/>
          </p:cNvSpPr>
          <p:nvPr>
            <p:ph type="body" sz="half" idx="2"/>
          </p:nvPr>
        </p:nvSpPr>
        <p:spPr/>
        <p:txBody>
          <a:bodyPr>
            <a:normAutofit lnSpcReduction="10000"/>
          </a:bodyPr>
          <a:lstStyle/>
          <a:p>
            <a:r>
              <a:rPr lang="en-US" dirty="0"/>
              <a:t>In 1819, the United States received all of Florida as a result of this agreement with the Spanish. </a:t>
            </a:r>
            <a:r>
              <a:rPr lang="en-US" dirty="0" smtClean="0"/>
              <a:t>The Treaty also attempted to recast the boundaries of the United States and Spain in the Southwest.  A series of events would put these boundaries into serious doubt.  The French would take land from the Spanish, Mexican nationalists would win independence from the Spanish and later from the French as well.  Texas would fight a war for independence from Mexico in the 1830s.  By the time the United States fell into a boundary dispute with Mexico,  there was little certainty as to the rightful claims to the territories.</a:t>
            </a:r>
            <a:endParaRPr lang="en-US" dirty="0"/>
          </a:p>
          <a:p>
            <a:endParaRPr lang="en-US" dirty="0"/>
          </a:p>
        </p:txBody>
      </p:sp>
    </p:spTree>
    <p:extLst>
      <p:ext uri="{BB962C8B-B14F-4D97-AF65-F5344CB8AC3E}">
        <p14:creationId xmlns:p14="http://schemas.microsoft.com/office/powerpoint/2010/main" val="38486669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5715000" cy="978408"/>
          </a:xfrm>
        </p:spPr>
        <p:txBody>
          <a:bodyPr>
            <a:normAutofit/>
          </a:bodyPr>
          <a:lstStyle/>
          <a:p>
            <a:pPr algn="ctr"/>
            <a:r>
              <a:rPr lang="en-US" sz="4800" dirty="0" smtClean="0"/>
              <a:t>The Oregon Trail</a:t>
            </a:r>
            <a:endParaRPr lang="en-US" sz="4800"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6575" r="6575"/>
          <a:stretch>
            <a:fillRect/>
          </a:stretch>
        </p:blipFill>
        <p:spPr>
          <a:xfrm rot="5400000">
            <a:off x="2387301" y="1956099"/>
            <a:ext cx="7264998" cy="6248400"/>
          </a:xfrm>
        </p:spPr>
      </p:pic>
      <p:sp>
        <p:nvSpPr>
          <p:cNvPr id="4" name="Text Placeholder 3"/>
          <p:cNvSpPr>
            <a:spLocks noGrp="1"/>
          </p:cNvSpPr>
          <p:nvPr>
            <p:ph type="body" sz="half" idx="2"/>
          </p:nvPr>
        </p:nvSpPr>
        <p:spPr/>
        <p:txBody>
          <a:bodyPr/>
          <a:lstStyle/>
          <a:p>
            <a:r>
              <a:rPr lang="en-US" dirty="0"/>
              <a:t>In the 1840s, Americans began moving across the Great Plains and through the Rocky Mountains on the way west towards a fertile territory which was claimed by the British, the Spanish, the Russians, and now, the United States as well</a:t>
            </a:r>
            <a:r>
              <a:rPr lang="en-US" dirty="0" smtClean="0"/>
              <a:t>.</a:t>
            </a:r>
          </a:p>
          <a:p>
            <a:r>
              <a:rPr lang="en-US" dirty="0" smtClean="0"/>
              <a:t>So many Americans went west along the Oregon trail that their Conestoga wagons actually carved deep wagon wheel ruts into the sandstone.  This picture shows a portion of the trail still visible in present day Wyoming, taken in 2013.  </a:t>
            </a:r>
            <a:endParaRPr lang="en-US" dirty="0"/>
          </a:p>
        </p:txBody>
      </p:sp>
    </p:spTree>
    <p:extLst>
      <p:ext uri="{BB962C8B-B14F-4D97-AF65-F5344CB8AC3E}">
        <p14:creationId xmlns:p14="http://schemas.microsoft.com/office/powerpoint/2010/main" val="23222390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Signature Rock, The Oregon Trail</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273" y="1774825"/>
            <a:ext cx="6193454" cy="4625975"/>
          </a:xfrm>
        </p:spPr>
      </p:pic>
    </p:spTree>
    <p:extLst>
      <p:ext uri="{BB962C8B-B14F-4D97-AF65-F5344CB8AC3E}">
        <p14:creationId xmlns:p14="http://schemas.microsoft.com/office/powerpoint/2010/main" val="30483666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152400"/>
            <a:ext cx="6019800" cy="978408"/>
          </a:xfrm>
        </p:spPr>
        <p:txBody>
          <a:bodyPr>
            <a:normAutofit/>
          </a:bodyPr>
          <a:lstStyle/>
          <a:p>
            <a:pPr algn="ctr"/>
            <a:r>
              <a:rPr lang="en-US" sz="4000" dirty="0" smtClean="0"/>
              <a:t>The Treaty of Paris of 1783</a:t>
            </a:r>
            <a:endParaRPr lang="en-US" sz="4000"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4991" r="4991"/>
          <a:stretch>
            <a:fillRect/>
          </a:stretch>
        </p:blipFill>
        <p:spPr/>
      </p:pic>
      <p:sp>
        <p:nvSpPr>
          <p:cNvPr id="4" name="Text Placeholder 3"/>
          <p:cNvSpPr>
            <a:spLocks noGrp="1"/>
          </p:cNvSpPr>
          <p:nvPr>
            <p:ph type="body" sz="half" idx="2"/>
          </p:nvPr>
        </p:nvSpPr>
        <p:spPr>
          <a:xfrm>
            <a:off x="164592" y="1728216"/>
            <a:ext cx="2502408" cy="4977384"/>
          </a:xfrm>
        </p:spPr>
        <p:txBody>
          <a:bodyPr>
            <a:normAutofit/>
          </a:bodyPr>
          <a:lstStyle/>
          <a:p>
            <a:r>
              <a:rPr lang="en-US" dirty="0"/>
              <a:t>Upon receiving independence, the United States negotiated a claim to all of the land to the east of the Mississippi River.  </a:t>
            </a:r>
            <a:r>
              <a:rPr lang="en-US" dirty="0" smtClean="0"/>
              <a:t>The claim to the land east of the Mississippi indicates the omnipresent desire of the United States to expand to the west.  Within twenty five years, the United States of America would go from a nation which look to Europe for guidance and national identity to a nation which looked to the West to envision the future.  The abundance of land to the west was America’s future.  It would become the primary point of emphasis in determining America’s path forward. </a:t>
            </a:r>
            <a:endParaRPr lang="en-US" dirty="0"/>
          </a:p>
          <a:p>
            <a:endParaRPr lang="en-US" dirty="0"/>
          </a:p>
        </p:txBody>
      </p:sp>
    </p:spTree>
    <p:extLst>
      <p:ext uri="{BB962C8B-B14F-4D97-AF65-F5344CB8AC3E}">
        <p14:creationId xmlns:p14="http://schemas.microsoft.com/office/powerpoint/2010/main" val="250400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George Washington’s Farewell Address </a:t>
            </a:r>
            <a:endParaRPr lang="en-US" dirty="0"/>
          </a:p>
        </p:txBody>
      </p:sp>
      <p:pic>
        <p:nvPicPr>
          <p:cNvPr id="8" name="Picture Placeholder 7"/>
          <p:cNvPicPr>
            <a:picLocks noGrp="1" noChangeAspect="1"/>
          </p:cNvPicPr>
          <p:nvPr>
            <p:ph type="pic" idx="1"/>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l="9216" r="9216"/>
          <a:stretch>
            <a:fillRect/>
          </a:stretch>
        </p:blipFill>
        <p:spPr/>
      </p:pic>
      <p:sp>
        <p:nvSpPr>
          <p:cNvPr id="7" name="Text Placeholder 6"/>
          <p:cNvSpPr>
            <a:spLocks noGrp="1"/>
          </p:cNvSpPr>
          <p:nvPr>
            <p:ph type="body" sz="half" idx="2"/>
          </p:nvPr>
        </p:nvSpPr>
        <p:spPr>
          <a:xfrm>
            <a:off x="164592" y="1728216"/>
            <a:ext cx="2502408" cy="4748784"/>
          </a:xfrm>
        </p:spPr>
        <p:txBody>
          <a:bodyPr>
            <a:normAutofit/>
          </a:bodyPr>
          <a:lstStyle/>
          <a:p>
            <a:r>
              <a:rPr lang="en-US" dirty="0"/>
              <a:t>In this famous printed message from George Washington to the people of America, he encourage high moral character, expansive trade, and caution with regards to foreign entanglements. </a:t>
            </a:r>
            <a:r>
              <a:rPr lang="en-US" dirty="0" smtClean="0"/>
              <a:t> Many historians have explained that this address promoted a foreign policy of isolationism.  If so, it was a very limited version of isolationism.  Washington was opposed to American involvement in Europe – and particularly European politics and military maneuverings.  He promoted trade, though, and he had absolutely no aversion to American expansion in the Western Hemisphere. </a:t>
            </a:r>
            <a:endParaRPr lang="en-US" dirty="0"/>
          </a:p>
        </p:txBody>
      </p:sp>
    </p:spTree>
    <p:extLst>
      <p:ext uri="{BB962C8B-B14F-4D97-AF65-F5344CB8AC3E}">
        <p14:creationId xmlns:p14="http://schemas.microsoft.com/office/powerpoint/2010/main" val="2122464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152400"/>
            <a:ext cx="5562600" cy="978408"/>
          </a:xfrm>
        </p:spPr>
        <p:txBody>
          <a:bodyPr>
            <a:noAutofit/>
          </a:bodyPr>
          <a:lstStyle/>
          <a:p>
            <a:pPr algn="ctr"/>
            <a:r>
              <a:rPr lang="en-US" sz="4400" dirty="0" smtClean="0"/>
              <a:t>The Monroe Doctrine</a:t>
            </a:r>
            <a:endParaRPr lang="en-US" sz="4400"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58467" y="1905000"/>
            <a:ext cx="5888650" cy="4419600"/>
          </a:xfrm>
        </p:spPr>
      </p:pic>
      <p:sp>
        <p:nvSpPr>
          <p:cNvPr id="5" name="Text Placeholder 4"/>
          <p:cNvSpPr>
            <a:spLocks noGrp="1"/>
          </p:cNvSpPr>
          <p:nvPr>
            <p:ph type="body" sz="half" idx="2"/>
          </p:nvPr>
        </p:nvSpPr>
        <p:spPr>
          <a:xfrm>
            <a:off x="167838" y="1730018"/>
            <a:ext cx="2499162" cy="4670782"/>
          </a:xfrm>
        </p:spPr>
        <p:txBody>
          <a:bodyPr>
            <a:normAutofit/>
          </a:bodyPr>
          <a:lstStyle/>
          <a:p>
            <a:r>
              <a:rPr lang="en-US" dirty="0" smtClean="0"/>
              <a:t>The most important foreign policy statement of the early 19</a:t>
            </a:r>
            <a:r>
              <a:rPr lang="en-US" baseline="30000" dirty="0" smtClean="0"/>
              <a:t>th</a:t>
            </a:r>
            <a:r>
              <a:rPr lang="en-US" dirty="0" smtClean="0"/>
              <a:t> Century is almost certainly this pronouncement issued by James Monroe in 1823, establishing a “sphere of influence” of sorts for the United States in the Western Hemisphere.  The statement was largely a bluff – the United States had virtually no power to coerce any European powers at this moment in World History.  But it was a bluff that went uncalled.  The United States ceded the right to intervene in European affairs, and insisted that European powers must offer the new nation reciprocity for the policy.</a:t>
            </a:r>
            <a:endParaRPr lang="en-US" dirty="0"/>
          </a:p>
        </p:txBody>
      </p:sp>
    </p:spTree>
    <p:extLst>
      <p:ext uri="{BB962C8B-B14F-4D97-AF65-F5344CB8AC3E}">
        <p14:creationId xmlns:p14="http://schemas.microsoft.com/office/powerpoint/2010/main" val="37270220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152400"/>
            <a:ext cx="6019800" cy="978408"/>
          </a:xfrm>
        </p:spPr>
        <p:txBody>
          <a:bodyPr>
            <a:normAutofit/>
          </a:bodyPr>
          <a:lstStyle/>
          <a:p>
            <a:pPr algn="ctr"/>
            <a:r>
              <a:rPr lang="en-US" sz="4800" dirty="0" smtClean="0"/>
              <a:t>The Barbary Pirates </a:t>
            </a:r>
            <a:endParaRPr lang="en-US" sz="4800"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9687" b="9687"/>
          <a:stretch>
            <a:fillRect/>
          </a:stretch>
        </p:blipFill>
        <p:spPr/>
      </p:pic>
      <p:sp>
        <p:nvSpPr>
          <p:cNvPr id="4" name="Text Placeholder 3"/>
          <p:cNvSpPr>
            <a:spLocks noGrp="1"/>
          </p:cNvSpPr>
          <p:nvPr>
            <p:ph type="body" sz="half" idx="2"/>
          </p:nvPr>
        </p:nvSpPr>
        <p:spPr>
          <a:xfrm>
            <a:off x="164592" y="1728216"/>
            <a:ext cx="2502408" cy="4824984"/>
          </a:xfrm>
        </p:spPr>
        <p:txBody>
          <a:bodyPr>
            <a:normAutofit/>
          </a:bodyPr>
          <a:lstStyle/>
          <a:p>
            <a:r>
              <a:rPr lang="en-US" dirty="0"/>
              <a:t>In response to a series of attacks on American  shipping in the Mediterranean, President Thomas Jefferson raised an expeditionary force to wage war against this enemy.  It didn’t work out</a:t>
            </a:r>
            <a:r>
              <a:rPr lang="en-US" dirty="0" smtClean="0"/>
              <a:t>.  Jefferson would end up paying ransoms in order to free American sailors – with rare exceptions.  Stephen Decatur, for example, took matters into his own hands when the </a:t>
            </a:r>
            <a:r>
              <a:rPr lang="en-US" i="1" dirty="0" smtClean="0"/>
              <a:t>Philadelphia </a:t>
            </a:r>
            <a:r>
              <a:rPr lang="en-US" dirty="0" smtClean="0"/>
              <a:t>was captured near Tripoli.  Fighting in order maintain trade options in Europe became increasingly important to American prosperity over the years, and it would continue well into the 20</a:t>
            </a:r>
            <a:r>
              <a:rPr lang="en-US" baseline="30000" dirty="0" smtClean="0"/>
              <a:t>th</a:t>
            </a:r>
            <a:r>
              <a:rPr lang="en-US" dirty="0" smtClean="0"/>
              <a:t> Century.</a:t>
            </a:r>
            <a:endParaRPr lang="en-US" dirty="0"/>
          </a:p>
          <a:p>
            <a:endParaRPr lang="en-US" dirty="0"/>
          </a:p>
        </p:txBody>
      </p:sp>
    </p:spTree>
    <p:extLst>
      <p:ext uri="{BB962C8B-B14F-4D97-AF65-F5344CB8AC3E}">
        <p14:creationId xmlns:p14="http://schemas.microsoft.com/office/powerpoint/2010/main" val="4286764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Mexican Cession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4845" r="4845"/>
          <a:stretch>
            <a:fillRect/>
          </a:stretch>
        </p:blipFill>
        <p:spPr/>
      </p:pic>
      <p:sp>
        <p:nvSpPr>
          <p:cNvPr id="4" name="Text Placeholder 3"/>
          <p:cNvSpPr>
            <a:spLocks noGrp="1"/>
          </p:cNvSpPr>
          <p:nvPr>
            <p:ph type="body" sz="half" idx="2"/>
          </p:nvPr>
        </p:nvSpPr>
        <p:spPr/>
        <p:txBody>
          <a:bodyPr/>
          <a:lstStyle/>
          <a:p>
            <a:r>
              <a:rPr lang="en-US" dirty="0"/>
              <a:t>After the Mexican-American War of 1846 – 1848, the United States coerced the government of Mexico into ceding the land which forms New Mexico, Arizona, Colorado, Utah, Nevada, and California, today.  It also confirmed the American understanding of the borders in Texas.  </a:t>
            </a:r>
            <a:r>
              <a:rPr lang="en-US" dirty="0" smtClean="0"/>
              <a:t>While the United States seems to have forgotten the circumstances of the acquisition of this territory, you may rest assured that the people of Mexico have not.  The Gadsden Purchase of 1853, tacked on to secure a railroad right of way for the Southern Pacific Railroad, finished the deal.  </a:t>
            </a:r>
            <a:endParaRPr lang="en-US" dirty="0"/>
          </a:p>
          <a:p>
            <a:endParaRPr lang="en-US" dirty="0"/>
          </a:p>
        </p:txBody>
      </p:sp>
    </p:spTree>
    <p:extLst>
      <p:ext uri="{BB962C8B-B14F-4D97-AF65-F5344CB8AC3E}">
        <p14:creationId xmlns:p14="http://schemas.microsoft.com/office/powerpoint/2010/main" val="36886939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Quasi War</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4117" r="4117"/>
          <a:stretch>
            <a:fillRect/>
          </a:stretch>
        </p:blipFill>
        <p:spPr/>
      </p:pic>
      <p:sp>
        <p:nvSpPr>
          <p:cNvPr id="4" name="Text Placeholder 3"/>
          <p:cNvSpPr>
            <a:spLocks noGrp="1"/>
          </p:cNvSpPr>
          <p:nvPr>
            <p:ph type="body" sz="half" idx="2"/>
          </p:nvPr>
        </p:nvSpPr>
        <p:spPr/>
        <p:txBody>
          <a:bodyPr/>
          <a:lstStyle/>
          <a:p>
            <a:r>
              <a:rPr lang="en-US" dirty="0"/>
              <a:t>During the Presidency of John Adams, French diplomats enraged Americans in the XYZ affair, by demanding a bribe to negotiate with the French government.   When the Congress raised an army of 30,000 and authorized the creation of the Department of the Navy, war seemed eminent.  From 1798 until 1800, battles at sea between American and French ships on the open seas continued. </a:t>
            </a:r>
            <a:r>
              <a:rPr lang="en-US" dirty="0" smtClean="0"/>
              <a:t> Only through the diplomatic efforts of John Adams and anti-war independent Americans did the war come to a conclusion.</a:t>
            </a:r>
            <a:endParaRPr lang="en-US" dirty="0"/>
          </a:p>
          <a:p>
            <a:endParaRPr lang="en-US" dirty="0"/>
          </a:p>
        </p:txBody>
      </p:sp>
    </p:spTree>
    <p:extLst>
      <p:ext uri="{BB962C8B-B14F-4D97-AF65-F5344CB8AC3E}">
        <p14:creationId xmlns:p14="http://schemas.microsoft.com/office/powerpoint/2010/main" val="4942973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Corps of Discovery Expedition,1804 - 1806</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4303" r="4303"/>
          <a:stretch>
            <a:fillRect/>
          </a:stretch>
        </p:blipFill>
        <p:spPr/>
      </p:pic>
      <p:sp>
        <p:nvSpPr>
          <p:cNvPr id="4" name="Text Placeholder 3"/>
          <p:cNvSpPr>
            <a:spLocks noGrp="1"/>
          </p:cNvSpPr>
          <p:nvPr>
            <p:ph type="body" sz="half" idx="2"/>
          </p:nvPr>
        </p:nvSpPr>
        <p:spPr/>
        <p:txBody>
          <a:bodyPr/>
          <a:lstStyle/>
          <a:p>
            <a:r>
              <a:rPr lang="en-US" dirty="0"/>
              <a:t>Meriwether Lewis and William Clark led an expedition of over three dozen men known as the Corps of Discovery from St. Louis, MO to the shores of the Pacific Ocean.  The men claimed all of the territory along the way, and informed Native Americans that they were now the subjects of the government in </a:t>
            </a:r>
            <a:r>
              <a:rPr lang="en-US" dirty="0" smtClean="0"/>
              <a:t>Washington.  Generally, the mission is viewed as an innocuous voyage and trek of exploration – which it was.  But it was also a mission to survey and stake claims.  Not all of the land was American territory when the expedition began.  All of it was American land, however, by 1846.  </a:t>
            </a:r>
            <a:endParaRPr lang="en-US" dirty="0"/>
          </a:p>
          <a:p>
            <a:endParaRPr lang="en-US" dirty="0"/>
          </a:p>
        </p:txBody>
      </p:sp>
    </p:spTree>
    <p:extLst>
      <p:ext uri="{BB962C8B-B14F-4D97-AF65-F5344CB8AC3E}">
        <p14:creationId xmlns:p14="http://schemas.microsoft.com/office/powerpoint/2010/main" val="260944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Mormon Trail </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5114" b="5114"/>
          <a:stretch>
            <a:fillRect/>
          </a:stretch>
        </p:blipFill>
        <p:spPr/>
      </p:pic>
      <p:sp>
        <p:nvSpPr>
          <p:cNvPr id="4" name="Text Placeholder 3"/>
          <p:cNvSpPr>
            <a:spLocks noGrp="1"/>
          </p:cNvSpPr>
          <p:nvPr>
            <p:ph type="body" sz="half" idx="2"/>
          </p:nvPr>
        </p:nvSpPr>
        <p:spPr>
          <a:xfrm>
            <a:off x="164592" y="1728216"/>
            <a:ext cx="2502408" cy="4824984"/>
          </a:xfrm>
        </p:spPr>
        <p:txBody>
          <a:bodyPr>
            <a:normAutofit/>
          </a:bodyPr>
          <a:lstStyle/>
          <a:p>
            <a:r>
              <a:rPr lang="en-US" dirty="0"/>
              <a:t>Forced out of New York, Missouri, and Illinois due to religious intolerance and laws which forbid polygamy, members of this American born religion were forced to travel west along this trail under the leadership of Brigham Young; the faith’s founder, Joseph Smith, had been murdered by a mob in Nauvoo, Illinois</a:t>
            </a:r>
            <a:r>
              <a:rPr lang="en-US" dirty="0" smtClean="0"/>
              <a:t>.  On more that one occasion in American history, groups who appeared to be expatriates ended up repatriating themselves into American society.  The Mormons are but one example of this phenomena: it happened in Texas, Oregon, California, and Hawaii, as well. </a:t>
            </a:r>
            <a:endParaRPr lang="en-US" dirty="0"/>
          </a:p>
          <a:p>
            <a:endParaRPr lang="en-US" dirty="0"/>
          </a:p>
        </p:txBody>
      </p:sp>
    </p:spTree>
    <p:extLst>
      <p:ext uri="{BB962C8B-B14F-4D97-AF65-F5344CB8AC3E}">
        <p14:creationId xmlns:p14="http://schemas.microsoft.com/office/powerpoint/2010/main" val="17891356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5943600" cy="978408"/>
          </a:xfrm>
        </p:spPr>
        <p:txBody>
          <a:bodyPr>
            <a:normAutofit/>
          </a:bodyPr>
          <a:lstStyle/>
          <a:p>
            <a:pPr algn="ctr"/>
            <a:r>
              <a:rPr lang="en-US" sz="4800" dirty="0" smtClean="0"/>
              <a:t>The War of 1812</a:t>
            </a:r>
            <a:endParaRPr lang="en-US" sz="4800"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7849" r="7849"/>
          <a:stretch>
            <a:fillRect/>
          </a:stretch>
        </p:blipFill>
        <p:spPr/>
      </p:pic>
      <p:sp>
        <p:nvSpPr>
          <p:cNvPr id="4" name="Text Placeholder 3"/>
          <p:cNvSpPr>
            <a:spLocks noGrp="1"/>
          </p:cNvSpPr>
          <p:nvPr>
            <p:ph type="body" sz="half" idx="2"/>
          </p:nvPr>
        </p:nvSpPr>
        <p:spPr>
          <a:xfrm>
            <a:off x="164592" y="1728216"/>
            <a:ext cx="2468880" cy="4748784"/>
          </a:xfrm>
        </p:spPr>
        <p:txBody>
          <a:bodyPr>
            <a:normAutofit lnSpcReduction="10000"/>
          </a:bodyPr>
          <a:lstStyle/>
          <a:p>
            <a:r>
              <a:rPr lang="en-US" dirty="0"/>
              <a:t>During this war against England, the United States inaugural military mission was to attack Canada.  Expecting to be welcomed as liberators, the American army was instead repulsed by well-prepared Canadians. </a:t>
            </a:r>
            <a:r>
              <a:rPr lang="en-US" dirty="0" smtClean="0"/>
              <a:t>Mr. Madison’s War, as the War of 1812 was called, was not a rousing success by any standard.  American efforts in Canada were undermined, and later in the war, the English military would storm down the Potomac River to set fire to the White House and the Congress.  The political cartoon to the right is propaganda.  And not very even close to real outcome of the war.  Were it not for war debt, the English might have exacted a punishing revenge against the United States in 1814.  </a:t>
            </a:r>
            <a:endParaRPr lang="en-US" dirty="0"/>
          </a:p>
          <a:p>
            <a:endParaRPr lang="en-US" dirty="0"/>
          </a:p>
        </p:txBody>
      </p:sp>
    </p:spTree>
    <p:extLst>
      <p:ext uri="{BB962C8B-B14F-4D97-AF65-F5344CB8AC3E}">
        <p14:creationId xmlns:p14="http://schemas.microsoft.com/office/powerpoint/2010/main" val="19142766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111</TotalTime>
  <Words>1430</Words>
  <Application>Microsoft Office PowerPoint</Application>
  <PresentationFormat>On-screen Show (4:3)</PresentationFormat>
  <Paragraphs>32</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Module</vt:lpstr>
      <vt:lpstr>United States Foreign Policy in the Early Republic and 1800s</vt:lpstr>
      <vt:lpstr>George Washington’s Farewell Address </vt:lpstr>
      <vt:lpstr>The Monroe Doctrine</vt:lpstr>
      <vt:lpstr>The Barbary Pirates </vt:lpstr>
      <vt:lpstr>The Mexican Cession</vt:lpstr>
      <vt:lpstr>The Quasi War</vt:lpstr>
      <vt:lpstr>The Corps of Discovery Expedition,1804 - 1806</vt:lpstr>
      <vt:lpstr>The Mormon Trail </vt:lpstr>
      <vt:lpstr>The War of 1812</vt:lpstr>
      <vt:lpstr>The Seminole Wars</vt:lpstr>
      <vt:lpstr>Stephen F. Austin and the Settlers of Tejas…</vt:lpstr>
      <vt:lpstr>The Adams-Onis Treaty of 1819</vt:lpstr>
      <vt:lpstr>The Oregon Trail</vt:lpstr>
      <vt:lpstr>Signature Rock, The Oregon Trail</vt:lpstr>
      <vt:lpstr>The Treaty of Paris of 1783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States Foreign Policy int e</dc:title>
  <dc:creator>Adam</dc:creator>
  <cp:lastModifiedBy>Adam</cp:lastModifiedBy>
  <cp:revision>12</cp:revision>
  <dcterms:created xsi:type="dcterms:W3CDTF">2013-10-25T23:48:28Z</dcterms:created>
  <dcterms:modified xsi:type="dcterms:W3CDTF">2013-11-12T10:29:15Z</dcterms:modified>
</cp:coreProperties>
</file>